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75" r:id="rId5"/>
    <p:sldId id="259" r:id="rId6"/>
    <p:sldId id="273" r:id="rId7"/>
    <p:sldId id="274" r:id="rId8"/>
    <p:sldId id="276" r:id="rId9"/>
    <p:sldId id="262" r:id="rId10"/>
    <p:sldId id="288" r:id="rId11"/>
    <p:sldId id="289" r:id="rId12"/>
    <p:sldId id="278" r:id="rId13"/>
    <p:sldId id="277" r:id="rId14"/>
    <p:sldId id="281" r:id="rId15"/>
    <p:sldId id="265" r:id="rId16"/>
    <p:sldId id="282" r:id="rId17"/>
    <p:sldId id="268" r:id="rId18"/>
    <p:sldId id="298" r:id="rId19"/>
    <p:sldId id="299" r:id="rId20"/>
    <p:sldId id="261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D9AB"/>
    <a:srgbClr val="5DAA68"/>
    <a:srgbClr val="58A173"/>
    <a:srgbClr val="A6D687"/>
    <a:srgbClr val="D0DCC6"/>
    <a:srgbClr val="ECCAAD"/>
    <a:srgbClr val="D9BEAD"/>
    <a:srgbClr val="D7B39B"/>
    <a:srgbClr val="596167"/>
    <a:srgbClr val="2F81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556" y="344"/>
      </p:cViewPr>
      <p:guideLst>
        <p:guide orient="horz" pos="211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 hasCustomPrompt="tru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 hasCustomPrompt="true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 hasCustomPrompt="true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 hasCustomPrompt="true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 hasCustomPrompt="true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sz="half" idx="1" hasCustomPrompt="true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true"/>
          </p:cNvSpPr>
          <p:nvPr>
            <p:ph sz="half" idx="2" hasCustomPrompt="true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 hasCustomPrompt="true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 hasCustomPrompt="true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 hasCustomPrompt="true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 hasCustomPrompt="true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 hasCustomPrompt="true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 hasCustomPrompt="true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true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 hasCustomPrompt="true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hyperlink" Target="https://docs.spring.io/spring-boot/docs/current/reference/html/appendix-test-auto-configuration.html#test-auto-configuration" TargetMode="External"/><Relationship Id="rId2" Type="http://schemas.openxmlformats.org/officeDocument/2006/relationships/hyperlink" Target="http://maven.apache.org/surefire/maven-surefire-plugin/examples/junit-platform.html" TargetMode="Externa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NG素材"/>
          <p:cNvPicPr>
            <a:picLocks noChangeAspect="true" noChangeArrowheads="true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-1118044" y="1829959"/>
            <a:ext cx="3581843" cy="556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true"/>
          <p:nvPr/>
        </p:nvSpPr>
        <p:spPr>
          <a:xfrm>
            <a:off x="3028315" y="1829435"/>
            <a:ext cx="66713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Junit-</a:t>
            </a:r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true"/>
          <p:nvPr/>
        </p:nvSpPr>
        <p:spPr>
          <a:xfrm>
            <a:off x="4719911" y="4047404"/>
            <a:ext cx="275217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栾锋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28315" y="1607820"/>
            <a:ext cx="6670675" cy="2997835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VS Junit4</a:t>
            </a:r>
            <a:endParaRPr lang="en-US" altLang="zh-CN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sp>
        <p:nvSpPr>
          <p:cNvPr id="15" name="文本框 14"/>
          <p:cNvSpPr txBox="true"/>
          <p:nvPr/>
        </p:nvSpPr>
        <p:spPr>
          <a:xfrm>
            <a:off x="4190365" y="1202055"/>
            <a:ext cx="796480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相比较</a:t>
            </a:r>
            <a:r>
              <a:rPr lang="en-US" altLang="zh-CN"/>
              <a:t>Junit4 Junit</a:t>
            </a:r>
            <a:r>
              <a:rPr lang="zh-CN" altLang="en-US"/>
              <a:t>对模块进行了拆分，主要由</a:t>
            </a:r>
            <a:r>
              <a:rPr lang="en-US" altLang="zh-CN"/>
              <a:t>3</a:t>
            </a:r>
            <a:r>
              <a:rPr lang="zh-CN" altLang="en-US"/>
              <a:t>个子项目组成 </a:t>
            </a:r>
            <a:r>
              <a:rPr lang="en-US" altLang="zh-CN"/>
              <a:t>Junit Platform</a:t>
            </a:r>
            <a:r>
              <a:rPr lang="zh-CN" altLang="en-US"/>
              <a:t>（定义了</a:t>
            </a:r>
            <a:r>
              <a:rPr lang="en-US" altLang="zh-CN"/>
              <a:t>TestEngine</a:t>
            </a:r>
            <a:r>
              <a:rPr lang="zh-CN" altLang="en-US"/>
              <a:t>用于开发在平台上运行的新测试框架</a:t>
            </a:r>
            <a:r>
              <a:rPr lang="en-US" altLang="zh-CN"/>
              <a:t>API</a:t>
            </a:r>
            <a:r>
              <a:rPr lang="zh-CN" altLang="en-US"/>
              <a:t>）</a:t>
            </a:r>
            <a:r>
              <a:rPr lang="en-US" altLang="zh-CN"/>
              <a:t>,Junit Jupiter(</a:t>
            </a:r>
            <a:r>
              <a:rPr lang="zh-CN" altLang="en-US"/>
              <a:t>所有新的</a:t>
            </a:r>
            <a:r>
              <a:rPr lang="en-US" altLang="zh-CN"/>
              <a:t>junit</a:t>
            </a:r>
            <a:r>
              <a:rPr lang="zh-CN" altLang="en-US"/>
              <a:t>注解和</a:t>
            </a:r>
            <a:r>
              <a:rPr lang="en-US" altLang="zh-CN"/>
              <a:t>TestEngine</a:t>
            </a:r>
            <a:r>
              <a:rPr lang="zh-CN" altLang="en-US"/>
              <a:t>实现</a:t>
            </a:r>
            <a:r>
              <a:rPr lang="en-US" altLang="zh-CN"/>
              <a:t>)</a:t>
            </a:r>
            <a:r>
              <a:rPr lang="zh-CN" altLang="en-US"/>
              <a:t>，</a:t>
            </a:r>
            <a:r>
              <a:rPr lang="en-US" altLang="zh-CN"/>
              <a:t>Junit Vintage(</a:t>
            </a:r>
            <a:r>
              <a:rPr lang="zh-CN" altLang="en-US"/>
              <a:t>兼容运行</a:t>
            </a:r>
            <a:r>
              <a:rPr lang="en-US" altLang="zh-CN"/>
              <a:t>junit4)</a:t>
            </a:r>
            <a:endParaRPr lang="en-US" altLang="zh-CN"/>
          </a:p>
          <a:p>
            <a:r>
              <a:rPr lang="en-US" altLang="zh-CN"/>
              <a:t>1. </a:t>
            </a:r>
            <a:r>
              <a:rPr lang="zh-CN" altLang="en-US"/>
              <a:t>最低运行的</a:t>
            </a:r>
            <a:r>
              <a:rPr lang="en-US" altLang="zh-CN"/>
              <a:t>jdk</a:t>
            </a:r>
            <a:r>
              <a:rPr lang="zh-CN" altLang="en-US"/>
              <a:t>版本，</a:t>
            </a:r>
            <a:r>
              <a:rPr lang="en-US" altLang="zh-CN"/>
              <a:t>junit5</a:t>
            </a:r>
            <a:r>
              <a:rPr lang="zh-CN" altLang="en-US"/>
              <a:t>需要运行在</a:t>
            </a:r>
            <a:r>
              <a:rPr lang="en-US" altLang="zh-CN"/>
              <a:t>jdk8</a:t>
            </a:r>
            <a:r>
              <a:rPr lang="zh-CN" altLang="en-US"/>
              <a:t>之上</a:t>
            </a:r>
            <a:endParaRPr lang="zh-CN" altLang="en-US"/>
          </a:p>
          <a:p>
            <a:r>
              <a:rPr lang="en-US" altLang="zh-CN"/>
              <a:t>2. junit5</a:t>
            </a:r>
            <a:r>
              <a:rPr lang="zh-CN" altLang="en-US"/>
              <a:t>断言 </a:t>
            </a:r>
            <a:r>
              <a:rPr lang="en-US" altLang="zh-CN"/>
              <a:t>Assertions, junit4 </a:t>
            </a:r>
            <a:r>
              <a:rPr lang="zh-CN" altLang="en-US"/>
              <a:t>断言 </a:t>
            </a:r>
            <a:r>
              <a:rPr lang="en-US" altLang="zh-CN"/>
              <a:t>Assert</a:t>
            </a:r>
            <a:endParaRPr lang="en-US" altLang="zh-CN"/>
          </a:p>
          <a:p>
            <a:r>
              <a:rPr lang="en-US" altLang="zh-CN"/>
              <a:t>3. </a:t>
            </a:r>
            <a:r>
              <a:rPr lang="zh-CN" altLang="en-US"/>
              <a:t>标记过滤 </a:t>
            </a:r>
            <a:r>
              <a:rPr lang="en-US" altLang="zh-CN"/>
              <a:t>Junit5 @Tag</a:t>
            </a:r>
            <a:r>
              <a:rPr lang="zh-CN" altLang="en-US"/>
              <a:t>， </a:t>
            </a:r>
            <a:r>
              <a:rPr lang="en-US" altLang="zh-CN"/>
              <a:t>Junit4 @Cagegory</a:t>
            </a:r>
            <a:endParaRPr lang="en-US" altLang="zh-CN"/>
          </a:p>
          <a:p>
            <a:r>
              <a:rPr lang="en-US" altLang="zh-CN"/>
              <a:t>4. </a:t>
            </a:r>
            <a:r>
              <a:rPr lang="zh-CN" altLang="en-US"/>
              <a:t>测试包 </a:t>
            </a:r>
            <a:r>
              <a:rPr lang="en-US" altLang="zh-CN"/>
              <a:t>Junit5 @Runwith @SelectPackages SelectClass, Junit4 @Suite @RunWith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junit5</a:t>
            </a:r>
            <a:r>
              <a:rPr lang="zh-CN" altLang="en-US">
                <a:ea typeface="宋体" charset="0"/>
              </a:rPr>
              <a:t>主要特性</a:t>
            </a:r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提供全新的断言和测试注解，支持测试类内嵌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更丰富的测试方式：支持动态测试，重复测试，参数化测试等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实现了模块化，让测试执行和测试发现等不同模块解耦，减少依赖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提供对 Java 8 的支持，如 Lambda 表达式，Sream API等。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以下没有特殊说明  均是用的</a:t>
            </a:r>
            <a:r>
              <a:rPr lang="en-US" altLang="zh-CN"/>
              <a:t>Junit5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908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常用注解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82085" y="396875"/>
          <a:ext cx="8242300" cy="6355080"/>
        </p:xfrm>
        <a:graphic>
          <a:graphicData uri="http://schemas.openxmlformats.org/drawingml/2006/table">
            <a:tbl>
              <a:tblPr firstRow="true" bandRow="true">
                <a:tableStyleId>{5C22544A-7EE6-4342-B048-85BDC9FD1C3A}</a:tableStyleId>
              </a:tblPr>
              <a:tblGrid>
                <a:gridCol w="1837055"/>
                <a:gridCol w="6405245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注解</a:t>
                      </a:r>
                      <a:endParaRPr lang="zh-CN" altLang="en-US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false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@Test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表示方法是一种测试方法。 与JUnit 4的@Test注解不同，此注释不会声明任何属性。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@BeforeEach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表示方法在每个测试方法运行前都会运行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@BeforeAll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表示方法在所有测试方法之前运行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@AfterEach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表示方法在每个测试方法运行之后都会运行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@AfterAll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表示方法在所有测试方法之后运行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@ParameterizedTest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表示方法是参数化测试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@RepeatedTest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表示方法是重复测试模板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@TestFactory</a:t>
                      </a:r>
                      <a:endParaRPr lang="zh-CN" altLang="en-US" sz="1600">
                        <a:sym typeface="+mn-ea"/>
                      </a:endParaRPr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表示方法是动态测试的测试工程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@Tag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用于在类或方法级别声明用于过滤测试的标记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@Disabled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用于禁用测试类或测试方法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@ExtendWith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用于注册自定义扩展，该注解可以继承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@DisplayName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为测试类或者测试方法自定义一个名称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600"/>
                    </a:p>
                  </a:txBody>
                  <a:tcPr anchor="ctr" anchorCtr="false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355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常用断言（</a:t>
            </a:r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Assertions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71290" y="727075"/>
          <a:ext cx="8242300" cy="5779135"/>
        </p:xfrm>
        <a:graphic>
          <a:graphicData uri="http://schemas.openxmlformats.org/drawingml/2006/table">
            <a:tbl>
              <a:tblPr firstRow="true" bandRow="true">
                <a:tableStyleId>{5C22544A-7EE6-4342-B048-85BDC9FD1C3A}</a:tableStyleId>
              </a:tblPr>
              <a:tblGrid>
                <a:gridCol w="1976120"/>
                <a:gridCol w="6266180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常用断言</a:t>
                      </a:r>
                      <a:endParaRPr lang="zh-CN" altLang="en-US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false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assertTrue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true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assertNull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assertNotNull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运行结果不能为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两个对象是否相等，类似字符串</a:t>
                      </a:r>
                      <a:r>
                        <a:rPr lang="en-US" altLang="zh-CN" sz="1600"/>
                        <a:t>equals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两个对象不相等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assertArrayEquals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两个数组是否相等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assertSame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两个对象引用是否相等，类似</a:t>
                      </a:r>
                      <a:r>
                        <a:rPr lang="en-US" altLang="zh-CN" sz="1600"/>
                        <a:t>==</a:t>
                      </a:r>
                      <a:r>
                        <a:rPr lang="zh-CN" altLang="en-US" sz="1600"/>
                        <a:t>比较两个对象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>
                          <a:sym typeface="+mn-ea"/>
                        </a:rPr>
                        <a:t>assertNotSame</a:t>
                      </a:r>
                      <a:endParaRPr lang="en-US" altLang="zh-CN" sz="1600">
                        <a:sym typeface="+mn-ea"/>
                      </a:endParaRPr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两个对象引用是否不想等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assertFalse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运行结果为</a:t>
                      </a:r>
                      <a:r>
                        <a:rPr lang="en-US" altLang="zh-CN" sz="1600"/>
                        <a:t>false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assertThrows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运行结果抛出期望异常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assertDoesNotThrows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运行结果不抛出期望异常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assertTimeout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期望超时时间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聚合几个期望，可以进行分组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编写测试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同心圆 5"/>
          <p:cNvSpPr/>
          <p:nvPr/>
        </p:nvSpPr>
        <p:spPr>
          <a:xfrm>
            <a:off x="7188200" y="1381802"/>
            <a:ext cx="4049329" cy="3995157"/>
          </a:xfrm>
          <a:prstGeom prst="donut">
            <a:avLst>
              <a:gd name="adj" fmla="val 7902"/>
            </a:avLst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7700184" y="1879808"/>
            <a:ext cx="3025360" cy="3025360"/>
          </a:xfrm>
          <a:prstGeom prst="ellipse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true"/>
          <p:nvPr/>
        </p:nvSpPr>
        <p:spPr>
          <a:xfrm>
            <a:off x="932191" y="1743889"/>
            <a:ext cx="4566909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openjdk8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Intellij Idea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apache maven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git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演示代码地址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https://github.com/workoss/study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环境准备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  <a:sym typeface="+mn-ea"/>
              </a:rPr>
              <a:t>项目具体测试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1352949" y="841142"/>
            <a:ext cx="2547260" cy="396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022090" y="841375"/>
            <a:ext cx="7241540" cy="5758815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8450" y="842010"/>
            <a:ext cx="7155815" cy="9786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ea typeface="宋体" charset="0"/>
              </a:rPr>
              <a:t>讲了一些常用的使用方法，但是这只是简单的使用，怎么跟我们的项目结合，或者要遵循什么规则，毕竟我们的项目主要是业务项目，不可能为了做到单元测试覆盖率而花去大部分的时间。</a:t>
            </a:r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r>
              <a:rPr lang="zh-CN" altLang="en-US" dirty="0" smtClean="0">
                <a:ea typeface="宋体" charset="0"/>
              </a:rPr>
              <a:t>我们当前用的主要是</a:t>
            </a:r>
            <a:r>
              <a:rPr lang="en-US" altLang="zh-CN" dirty="0" smtClean="0">
                <a:ea typeface="宋体" charset="0"/>
              </a:rPr>
              <a:t>spring</a:t>
            </a:r>
            <a:r>
              <a:rPr lang="zh-CN" altLang="en-US" dirty="0" smtClean="0">
                <a:ea typeface="宋体" charset="0"/>
              </a:rPr>
              <a:t>生态，而</a:t>
            </a:r>
            <a:r>
              <a:rPr lang="en-US" altLang="zh-CN" dirty="0" smtClean="0">
                <a:ea typeface="宋体" charset="0"/>
              </a:rPr>
              <a:t>spring</a:t>
            </a:r>
            <a:r>
              <a:rPr lang="zh-CN" altLang="en-US" dirty="0" smtClean="0">
                <a:ea typeface="宋体" charset="0"/>
              </a:rPr>
              <a:t>官方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特别是</a:t>
            </a:r>
            <a:r>
              <a:rPr lang="en-US" altLang="zh-CN" dirty="0" smtClean="0">
                <a:ea typeface="宋体" charset="0"/>
              </a:rPr>
              <a:t>spring-boot</a:t>
            </a:r>
            <a:r>
              <a:rPr lang="zh-CN" altLang="en-US" dirty="0" smtClean="0">
                <a:ea typeface="宋体" charset="0"/>
              </a:rPr>
              <a:t>针对单元测试方面也做了大量的扩展，主要是</a:t>
            </a:r>
            <a:r>
              <a:rPr lang="en-US" altLang="zh-CN" dirty="0" smtClean="0">
                <a:ea typeface="宋体" charset="0"/>
              </a:rPr>
              <a:t>spring-boot-starter-test </a:t>
            </a:r>
            <a:r>
              <a:rPr lang="zh-CN" altLang="en-US" dirty="0" smtClean="0">
                <a:ea typeface="宋体" charset="0"/>
              </a:rPr>
              <a:t>，使用它可以对常用的</a:t>
            </a:r>
            <a:r>
              <a:rPr lang="en-US" altLang="zh-CN" dirty="0" smtClean="0">
                <a:ea typeface="宋体" charset="0"/>
              </a:rPr>
              <a:t> controller</a:t>
            </a:r>
            <a:r>
              <a:rPr lang="zh-CN" altLang="en-US" dirty="0" smtClean="0">
                <a:ea typeface="宋体" charset="0"/>
              </a:rPr>
              <a:t>，</a:t>
            </a:r>
            <a:r>
              <a:rPr lang="en-US" altLang="zh-CN" dirty="0" smtClean="0">
                <a:ea typeface="宋体" charset="0"/>
              </a:rPr>
              <a:t>service</a:t>
            </a:r>
            <a:r>
              <a:rPr lang="zh-CN" altLang="en-US" dirty="0" smtClean="0">
                <a:ea typeface="宋体" charset="0"/>
              </a:rPr>
              <a:t>，</a:t>
            </a:r>
            <a:r>
              <a:rPr lang="en-US" altLang="zh-CN" dirty="0" smtClean="0">
                <a:ea typeface="宋体" charset="0"/>
              </a:rPr>
              <a:t>dao</a:t>
            </a:r>
            <a:r>
              <a:rPr lang="zh-CN" altLang="en-US" dirty="0" smtClean="0">
                <a:ea typeface="宋体" charset="0"/>
              </a:rPr>
              <a:t>等等进行方便的单元测试，其他一些框架比如</a:t>
            </a:r>
            <a:r>
              <a:rPr lang="en-US" altLang="zh-CN" dirty="0" smtClean="0">
                <a:ea typeface="宋体" charset="0"/>
              </a:rPr>
              <a:t>mybatis </a:t>
            </a:r>
            <a:r>
              <a:rPr lang="zh-CN" altLang="en-US" dirty="0" smtClean="0">
                <a:ea typeface="宋体" charset="0"/>
              </a:rPr>
              <a:t>也针对</a:t>
            </a:r>
            <a:r>
              <a:rPr lang="en-US" altLang="zh-CN" dirty="0" smtClean="0">
                <a:ea typeface="宋体" charset="0"/>
              </a:rPr>
              <a:t>spring-boot </a:t>
            </a:r>
            <a:r>
              <a:rPr lang="zh-CN" altLang="en-US" dirty="0" smtClean="0">
                <a:ea typeface="宋体" charset="0"/>
              </a:rPr>
              <a:t>开发了</a:t>
            </a:r>
            <a:r>
              <a:rPr lang="en-US" altLang="zh-CN" dirty="0" smtClean="0">
                <a:ea typeface="宋体" charset="0"/>
              </a:rPr>
              <a:t>mybatis-spring-boot-starter</a:t>
            </a:r>
            <a:endParaRPr lang="en-US" altLang="zh-CN" dirty="0" smtClean="0">
              <a:ea typeface="宋体" charset="0"/>
            </a:endParaRPr>
          </a:p>
          <a:p>
            <a:endParaRPr lang="en-US" altLang="zh-CN" dirty="0" smtClean="0">
              <a:ea typeface="宋体" charset="0"/>
            </a:endParaRPr>
          </a:p>
          <a:p>
            <a:r>
              <a:rPr lang="zh-CN" altLang="en-US" dirty="0" smtClean="0">
                <a:ea typeface="宋体" charset="0"/>
              </a:rPr>
              <a:t>单元测试需要注意：</a:t>
            </a:r>
            <a:endParaRPr lang="zh-CN" altLang="en-US" dirty="0" smtClean="0">
              <a:ea typeface="宋体" charset="0"/>
            </a:endParaRPr>
          </a:p>
          <a:p>
            <a:endParaRPr lang="en-US" altLang="zh-CN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1. </a:t>
            </a:r>
            <a:r>
              <a:rPr lang="zh-CN" altLang="en-US" dirty="0" smtClean="0">
                <a:ea typeface="宋体" charset="0"/>
              </a:rPr>
              <a:t>尽量使用断言，这样方便通过</a:t>
            </a:r>
            <a:r>
              <a:rPr lang="en-US" altLang="zh-CN" dirty="0" smtClean="0">
                <a:ea typeface="宋体" charset="0"/>
              </a:rPr>
              <a:t>maven</a:t>
            </a:r>
            <a:r>
              <a:rPr lang="zh-CN" altLang="en-US" dirty="0" smtClean="0">
                <a:ea typeface="宋体" charset="0"/>
              </a:rPr>
              <a:t>集成测试，打印的值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不方便单元测试</a:t>
            </a:r>
            <a:endParaRPr lang="en-US" altLang="zh-CN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2. </a:t>
            </a:r>
            <a:r>
              <a:rPr lang="zh-CN" altLang="en-US" dirty="0" smtClean="0">
                <a:ea typeface="宋体" charset="0"/>
              </a:rPr>
              <a:t>可以通过</a:t>
            </a:r>
            <a:r>
              <a:rPr lang="en-US" altLang="zh-CN" dirty="0" smtClean="0">
                <a:ea typeface="宋体" charset="0"/>
              </a:rPr>
              <a:t>Mockito </a:t>
            </a:r>
            <a:r>
              <a:rPr lang="zh-CN" altLang="en-US" dirty="0" smtClean="0">
                <a:ea typeface="宋体" charset="0"/>
              </a:rPr>
              <a:t>进行</a:t>
            </a:r>
            <a:r>
              <a:rPr lang="en-US" altLang="zh-CN" dirty="0" smtClean="0">
                <a:ea typeface="宋体" charset="0"/>
              </a:rPr>
              <a:t> mock</a:t>
            </a:r>
            <a:r>
              <a:rPr lang="zh-CN" altLang="en-US" dirty="0" smtClean="0">
                <a:ea typeface="宋体" charset="0"/>
              </a:rPr>
              <a:t>测试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而不需要具体实现</a:t>
            </a:r>
            <a:endParaRPr lang="zh-CN" altLang="en-US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3. </a:t>
            </a:r>
            <a:r>
              <a:rPr lang="zh-CN" altLang="en-US" dirty="0" smtClean="0">
                <a:ea typeface="宋体" charset="0"/>
              </a:rPr>
              <a:t>若是业务方法需要具体的数据进行测试，可以通过</a:t>
            </a:r>
            <a:r>
              <a:rPr lang="en-US" altLang="zh-CN" dirty="0" smtClean="0">
                <a:ea typeface="宋体" charset="0"/>
              </a:rPr>
              <a:t>@BeforeAll</a:t>
            </a:r>
            <a:endParaRPr lang="en-US" altLang="zh-CN" dirty="0" smtClean="0">
              <a:ea typeface="宋体" charset="0"/>
            </a:endParaRPr>
          </a:p>
          <a:p>
            <a:r>
              <a:rPr lang="zh-CN" altLang="en-US" dirty="0" smtClean="0">
                <a:ea typeface="宋体" charset="0"/>
              </a:rPr>
              <a:t>插入</a:t>
            </a:r>
            <a:r>
              <a:rPr lang="en-US" altLang="zh-CN" dirty="0" smtClean="0">
                <a:ea typeface="宋体" charset="0"/>
              </a:rPr>
              <a:t>sql</a:t>
            </a:r>
            <a:r>
              <a:rPr lang="zh-CN" altLang="en-US" dirty="0" smtClean="0">
                <a:ea typeface="宋体" charset="0"/>
              </a:rPr>
              <a:t>或者其他数据，然后记得</a:t>
            </a:r>
            <a:r>
              <a:rPr lang="en-US" altLang="zh-CN" dirty="0" smtClean="0">
                <a:ea typeface="宋体" charset="0"/>
              </a:rPr>
              <a:t>@AfterAll </a:t>
            </a:r>
            <a:r>
              <a:rPr lang="zh-CN" altLang="en-US" dirty="0" smtClean="0">
                <a:ea typeface="宋体" charset="0"/>
              </a:rPr>
              <a:t>里面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删除测试数据</a:t>
            </a:r>
            <a:endParaRPr lang="zh-CN" altLang="en-US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4. </a:t>
            </a:r>
            <a:r>
              <a:rPr lang="zh-CN" altLang="en-US" dirty="0" smtClean="0">
                <a:ea typeface="宋体" charset="0"/>
              </a:rPr>
              <a:t>业务系统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不需要追求完美的单元测试覆盖率，但是主要流程一定要有覆盖</a:t>
            </a:r>
            <a:endParaRPr lang="zh-CN" altLang="en-US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5. </a:t>
            </a:r>
            <a:r>
              <a:rPr lang="zh-CN" altLang="en-US" dirty="0" smtClean="0">
                <a:ea typeface="宋体" charset="0"/>
              </a:rPr>
              <a:t>写单元测试需要覆盖方法中的各种情况，这样一旦改变方法，只需要执行</a:t>
            </a:r>
            <a:r>
              <a:rPr lang="en-US" altLang="zh-CN" dirty="0" smtClean="0">
                <a:ea typeface="宋体" charset="0"/>
              </a:rPr>
              <a:t> </a:t>
            </a:r>
            <a:r>
              <a:rPr lang="zh-CN" altLang="en-US" dirty="0" smtClean="0">
                <a:ea typeface="宋体" charset="0"/>
              </a:rPr>
              <a:t>单元测试，就知道是不是对以前有影响</a:t>
            </a:r>
            <a:endParaRPr lang="en-US" altLang="zh-CN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项目中使用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1352949" y="841142"/>
            <a:ext cx="2547260" cy="396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022090" y="841375"/>
            <a:ext cx="7241540" cy="5758815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8450" y="842010"/>
            <a:ext cx="715581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ea typeface="宋体" charset="0"/>
              </a:rPr>
              <a:t>SVN</a:t>
            </a:r>
            <a:r>
              <a:rPr lang="zh-CN" altLang="en-US" dirty="0" smtClean="0">
                <a:ea typeface="宋体" charset="0"/>
              </a:rPr>
              <a:t>地址：https://svn.yifengx.com/svn/sop/boot-upgrade/branches/1.0.0-dev/spring-boot-yifeng-boss-example</a:t>
            </a:r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r>
              <a:rPr lang="zh-CN" altLang="en-US" dirty="0" smtClean="0">
                <a:ea typeface="宋体" charset="0"/>
              </a:rPr>
              <a:t>主要写了简单的</a:t>
            </a:r>
            <a:r>
              <a:rPr lang="en-US" altLang="zh-CN" dirty="0" smtClean="0">
                <a:ea typeface="宋体" charset="0"/>
              </a:rPr>
              <a:t>spring-boot </a:t>
            </a:r>
            <a:r>
              <a:rPr lang="zh-CN" altLang="en-US" dirty="0" smtClean="0">
                <a:ea typeface="宋体" charset="0"/>
              </a:rPr>
              <a:t>的一些</a:t>
            </a:r>
            <a:r>
              <a:rPr lang="en-US" altLang="zh-CN" dirty="0" smtClean="0">
                <a:ea typeface="宋体" charset="0"/>
              </a:rPr>
              <a:t>controller service</a:t>
            </a:r>
            <a:r>
              <a:rPr lang="zh-CN" altLang="en-US" dirty="0" smtClean="0">
                <a:ea typeface="宋体" charset="0"/>
              </a:rPr>
              <a:t>的测试</a:t>
            </a:r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745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简单示例代码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1352949" y="841142"/>
            <a:ext cx="2547260" cy="396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4022090" y="841375"/>
            <a:ext cx="7241540" cy="5758815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8450" y="842010"/>
            <a:ext cx="715581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 smtClean="0">
              <a:ea typeface="宋体" charset="0"/>
            </a:endParaRPr>
          </a:p>
          <a:p>
            <a:r>
              <a:rPr lang="zh-CN" altLang="en-US" dirty="0" smtClean="0">
                <a:ea typeface="宋体" charset="0"/>
              </a:rPr>
              <a:t>maven-surefire-plugin：</a:t>
            </a:r>
            <a:r>
              <a:rPr lang="zh-CN" altLang="en-US" dirty="0" smtClean="0">
                <a:ea typeface="宋体" charset="0"/>
                <a:hlinkClick r:id="rId2" tooltip=""/>
              </a:rPr>
              <a:t>http://maven.apache.org/surefire/maven-surefire-plugin/examples/junit-platform.html</a:t>
            </a:r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r>
              <a:rPr lang="en-US" altLang="zh-CN" dirty="0" smtClean="0">
                <a:ea typeface="宋体" charset="0"/>
              </a:rPr>
              <a:t>spring-boot-test</a:t>
            </a:r>
            <a:r>
              <a:rPr lang="zh-CN" altLang="en-US" dirty="0" smtClean="0">
                <a:ea typeface="宋体" charset="0"/>
              </a:rPr>
              <a:t>：</a:t>
            </a:r>
            <a:r>
              <a:rPr lang="zh-CN" altLang="en-US" dirty="0" smtClean="0">
                <a:ea typeface="宋体" charset="0"/>
                <a:hlinkClick r:id="rId3" tooltip="" action="ppaction://hlinkfile"/>
              </a:rPr>
              <a:t>https://docs.spring.io/spring-boot/docs/current/reference/html/appendix-test-auto-configuration.html#test-auto-configuration</a:t>
            </a:r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zh-CN" altLang="en-US" dirty="0" smtClean="0">
              <a:ea typeface="宋体" charset="0"/>
            </a:endParaRP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745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扩展阅读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77900" y="2032000"/>
            <a:ext cx="10744200" cy="2552700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469900" y="2450488"/>
            <a:ext cx="2054293" cy="3193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true"/>
          <p:nvPr/>
        </p:nvSpPr>
        <p:spPr>
          <a:xfrm>
            <a:off x="3162300" y="2137646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</a:t>
            </a:r>
            <a:r>
              <a:rPr lang="zh-CN" altLang="en-US" sz="7200" dirty="0" smtClean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谢观赏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3249887" y="3337975"/>
            <a:ext cx="5932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4160411" y="18355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160411" y="29574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160411" y="40792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60411" y="52011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924732" y="1769500"/>
            <a:ext cx="25747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初识</a:t>
            </a:r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endParaRPr lang="en-US" altLang="zh-CN" sz="2400" spc="300" dirty="0">
              <a:solidFill>
                <a:srgbClr val="2F816F"/>
              </a:solidFill>
            </a:endParaRPr>
          </a:p>
        </p:txBody>
      </p:sp>
      <p:sp>
        <p:nvSpPr>
          <p:cNvPr id="15" name="文本框 14"/>
          <p:cNvSpPr txBox="true"/>
          <p:nvPr/>
        </p:nvSpPr>
        <p:spPr>
          <a:xfrm>
            <a:off x="4924425" y="2061845"/>
            <a:ext cx="31540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Junit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的目标，概述，特点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文本框 15"/>
          <p:cNvSpPr txBox="true"/>
          <p:nvPr/>
        </p:nvSpPr>
        <p:spPr>
          <a:xfrm>
            <a:off x="4924733" y="2902393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常用注解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7" name="文本框 16"/>
          <p:cNvSpPr txBox="true"/>
          <p:nvPr/>
        </p:nvSpPr>
        <p:spPr>
          <a:xfrm>
            <a:off x="4924425" y="3194685"/>
            <a:ext cx="472630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@BeforeClass @Before @Test @After </a:t>
            </a:r>
            <a:endParaRPr lang="en-US" altLang="zh-CN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文本框 17"/>
          <p:cNvSpPr txBox="true"/>
          <p:nvPr/>
        </p:nvSpPr>
        <p:spPr>
          <a:xfrm>
            <a:off x="4924733" y="4035286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编写测试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9" name="文本框 18"/>
          <p:cNvSpPr txBox="true"/>
          <p:nvPr/>
        </p:nvSpPr>
        <p:spPr>
          <a:xfrm>
            <a:off x="4924733" y="4327674"/>
            <a:ext cx="26416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常见测试演示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true"/>
          <p:nvPr/>
        </p:nvSpPr>
        <p:spPr>
          <a:xfrm>
            <a:off x="4924733" y="5168179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项目具体测试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21" name="文本框 20"/>
          <p:cNvSpPr txBox="true"/>
          <p:nvPr/>
        </p:nvSpPr>
        <p:spPr>
          <a:xfrm>
            <a:off x="4924425" y="5460365"/>
            <a:ext cx="3886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与</a:t>
            </a:r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spring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项目或者益丰项目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2869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</a:rPr>
              <a:t>初识</a:t>
            </a:r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endParaRPr lang="en-US" altLang="zh-CN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讲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就需要先了解单元测试。所谓单元测试是测试应用程序的功能是否能够按需要正常运行，并且确保是在开发人员的水平上，单元测试生成图片。单元测试是一个对单一实体（类或方法）的测试。单元测试是每个软件公司提高产品质量、满足客户需求的重要环节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是由程序员自己来完成，最终受益的也是程序员自己。可以这么说，程序员有责任编写功能代码，同时也就有责任为自己的代码编写单元测试。执行单元测试，就是为了证明这段代码的行为和我们期望的一致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其实我们每天都在做单元测试。你写了一个函数，除了极简单的外，总是要执行一下，看看功能是否正常，有时还要想办法输出些数据，如弹出信息窗口什么的，这，也是单元测试，把这种单元测试称为临时单元测试。只进行了临时单元测试的软件，针对代码的测试很不完整，代码覆盖率要超过70%都很困难，未覆盖的代码可能遗留大量的细小的错误，这些错误还会互相影响，当BUG暴露出来的时候难于调试，大幅度提高后期测试和维护成本，也降低了开发商的竞争力。可以说，进行充分的单元测试，是提高软件质量，降低开发成本的必由之路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单元测试意义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它是一种验证行为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程序中的每一项功能都是需要测试来验证正确性，为以后代码改变功能改变 提供验证保障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它是一种设计行为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编写单元测试将使我们从调用者观察、思考。特别是先写测试（test-first），迫使我们把程序设计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它是一种编写文档的行为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单元测试是一种无价的文档，它是展示函数或类如何使用的最佳文档。这份文档是可编译、可运行的，并且它保持最新，永远与代码同步。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它具有回归性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自动化的单元测试避免了代码出现回归，编写完成之后，可以随时随地的快速运行测试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单元测试优点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82485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是一个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编程语言的单元测试的框架。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在测试驱动的开发方面有很重要的发展，是起源于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的一个统称为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xUnit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的单元测试框架之一。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的特点：</a:t>
            </a:r>
            <a:endParaRPr 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是一个开放的资源框架，用于编写和运行测试。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提供注释来识别测试方法。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提供断言来测试预期结果。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提供测试运行来运行测试。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测试允许你编写代码更快，并能提高质量。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6.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优雅简洁。没那么复杂，花费时间较少。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7.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测试可以自动运行并且检查自身结果并提供即时反馈。所以也没有必要人工梳理测试结果的报告。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8.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测试可以被组织为测试套件，包含测试用例，甚至其他的测试套件。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9.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在一个条中显示进度。如果运行良好则是绿色；如果运行失败，则变成红色。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10.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跟当前主流框架都兼容，并且如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系列 还做了扩展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spring-boot-starter-test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当前主要分为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个大版本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Junit4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官网：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https://junit.org.junit5/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以及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https://junit.org/junit4/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常用注解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VS Junit4</a:t>
            </a:r>
            <a:endParaRPr lang="en-US" altLang="zh-CN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sp>
        <p:nvSpPr>
          <p:cNvPr id="15" name="文本框 14"/>
          <p:cNvSpPr txBox="true"/>
          <p:nvPr/>
        </p:nvSpPr>
        <p:spPr>
          <a:xfrm>
            <a:off x="4190365" y="1202055"/>
            <a:ext cx="796480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相比较</a:t>
            </a:r>
            <a:r>
              <a:rPr lang="en-US" altLang="zh-CN"/>
              <a:t>Junit4 Junit</a:t>
            </a:r>
            <a:r>
              <a:rPr lang="zh-CN" altLang="en-US"/>
              <a:t>对模块进行了拆分，主要由</a:t>
            </a:r>
            <a:r>
              <a:rPr lang="en-US" altLang="zh-CN"/>
              <a:t>3</a:t>
            </a:r>
            <a:r>
              <a:rPr lang="zh-CN" altLang="en-US"/>
              <a:t>个子项目组成 </a:t>
            </a:r>
            <a:r>
              <a:rPr lang="en-US" altLang="zh-CN"/>
              <a:t>Junit Platform</a:t>
            </a:r>
            <a:r>
              <a:rPr lang="zh-CN" altLang="en-US"/>
              <a:t>（定义了</a:t>
            </a:r>
            <a:r>
              <a:rPr lang="en-US" altLang="zh-CN"/>
              <a:t>TestEngine</a:t>
            </a:r>
            <a:r>
              <a:rPr lang="zh-CN" altLang="en-US"/>
              <a:t>用于开发在平台上运行的新测试框架</a:t>
            </a:r>
            <a:r>
              <a:rPr lang="en-US" altLang="zh-CN"/>
              <a:t>API</a:t>
            </a:r>
            <a:r>
              <a:rPr lang="zh-CN" altLang="en-US"/>
              <a:t>）</a:t>
            </a:r>
            <a:r>
              <a:rPr lang="en-US" altLang="zh-CN"/>
              <a:t>,Junit Jupiter(</a:t>
            </a:r>
            <a:r>
              <a:rPr lang="zh-CN" altLang="en-US"/>
              <a:t>所有新的</a:t>
            </a:r>
            <a:r>
              <a:rPr lang="en-US" altLang="zh-CN"/>
              <a:t>junit</a:t>
            </a:r>
            <a:r>
              <a:rPr lang="zh-CN" altLang="en-US"/>
              <a:t>注解和</a:t>
            </a:r>
            <a:r>
              <a:rPr lang="en-US" altLang="zh-CN"/>
              <a:t>TestEngine</a:t>
            </a:r>
            <a:r>
              <a:rPr lang="zh-CN" altLang="en-US"/>
              <a:t>实现</a:t>
            </a:r>
            <a:r>
              <a:rPr lang="en-US" altLang="zh-CN"/>
              <a:t>)</a:t>
            </a:r>
            <a:r>
              <a:rPr lang="zh-CN" altLang="en-US"/>
              <a:t>，</a:t>
            </a:r>
            <a:r>
              <a:rPr lang="en-US" altLang="zh-CN"/>
              <a:t>Junit Vintage(</a:t>
            </a:r>
            <a:r>
              <a:rPr lang="zh-CN" altLang="en-US"/>
              <a:t>兼容运行</a:t>
            </a:r>
            <a:r>
              <a:rPr lang="en-US" altLang="zh-CN"/>
              <a:t>junit4)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最低运行的</a:t>
            </a:r>
            <a:r>
              <a:rPr lang="en-US" altLang="zh-CN"/>
              <a:t>jdk</a:t>
            </a:r>
            <a:r>
              <a:rPr lang="zh-CN" altLang="en-US"/>
              <a:t>版本，</a:t>
            </a:r>
            <a:r>
              <a:rPr lang="en-US" altLang="zh-CN"/>
              <a:t>junit5</a:t>
            </a:r>
            <a:r>
              <a:rPr lang="zh-CN" altLang="en-US"/>
              <a:t>需要运行在</a:t>
            </a:r>
            <a:r>
              <a:rPr lang="en-US" altLang="zh-CN"/>
              <a:t>jdk8</a:t>
            </a:r>
            <a:r>
              <a:rPr lang="zh-CN" altLang="en-US"/>
              <a:t>之上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junit5</a:t>
            </a:r>
            <a:r>
              <a:rPr lang="zh-CN" altLang="en-US"/>
              <a:t>断言 </a:t>
            </a:r>
            <a:r>
              <a:rPr lang="en-US" altLang="zh-CN"/>
              <a:t>Assertions, junit4 </a:t>
            </a:r>
            <a:r>
              <a:rPr lang="zh-CN" altLang="en-US"/>
              <a:t>断言 </a:t>
            </a:r>
            <a:r>
              <a:rPr lang="en-US" altLang="zh-CN"/>
              <a:t>Assert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标记过滤 </a:t>
            </a:r>
            <a:r>
              <a:rPr lang="en-US" altLang="zh-CN"/>
              <a:t>Junit5 @Tag</a:t>
            </a:r>
            <a:r>
              <a:rPr lang="zh-CN" altLang="en-US"/>
              <a:t>， </a:t>
            </a:r>
            <a:r>
              <a:rPr lang="en-US" altLang="zh-CN"/>
              <a:t>Junit4 @Cagegory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测试包 </a:t>
            </a:r>
            <a:r>
              <a:rPr lang="en-US" altLang="zh-CN"/>
              <a:t>Junit5 @Runwith @SelectPackages SelectClass, Junit4 @Suite @RunWith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等等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以下没有特殊说明  均是用的</a:t>
            </a:r>
            <a:r>
              <a:rPr lang="en-US" altLang="zh-CN"/>
              <a:t>Junit5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架构模块图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3870325" y="239395"/>
            <a:ext cx="4600575" cy="65932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6c327a28-a4ff-487e-ad20-61decf3bc1b2}"/>
</p:tagLst>
</file>

<file path=ppt/tags/tag2.xml><?xml version="1.0" encoding="utf-8"?>
<p:tagLst xmlns:p="http://schemas.openxmlformats.org/presentationml/2006/main">
  <p:tag name="KSO_WM_UNIT_TABLE_BEAUTIFY" val="smartTable{6c327a28-a4ff-487e-ad20-61decf3bc1b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4091</Words>
  <Application>WPS 演示</Application>
  <PresentationFormat>宽屏</PresentationFormat>
  <Paragraphs>346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5" baseType="lpstr">
      <vt:lpstr>Arial</vt:lpstr>
      <vt:lpstr>宋体</vt:lpstr>
      <vt:lpstr>Wingdings</vt:lpstr>
      <vt:lpstr>DejaVu Sans</vt:lpstr>
      <vt:lpstr>思源黑体 CN Light</vt:lpstr>
      <vt:lpstr>Droid Sans Fallback</vt:lpstr>
      <vt:lpstr>思源宋体</vt:lpstr>
      <vt:lpstr>宋体</vt:lpstr>
      <vt:lpstr>等线</vt:lpstr>
      <vt:lpstr>Gubbi</vt:lpstr>
      <vt:lpstr>微软雅黑</vt:lpstr>
      <vt:lpstr>Arial Unicode MS</vt:lpstr>
      <vt:lpstr>等线 Light</vt:lpstr>
      <vt:lpstr>Calibri</vt:lpstr>
      <vt:lpstr>Standard Symbols PS [URW ]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workoss</cp:lastModifiedBy>
  <cp:revision>61</cp:revision>
  <dcterms:created xsi:type="dcterms:W3CDTF">2020-08-24T07:59:51Z</dcterms:created>
  <dcterms:modified xsi:type="dcterms:W3CDTF">2020-08-24T07:59:51Z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2052-11.1.0.9615</vt:lpwstr>
  </property>
</Properties>
</file>

<file path=docProps/thumbnail.jpeg>
</file>